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630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9C51A-B035-4277-9FB4-287962568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6758B2-ECA3-4E31-BCD9-C355A80B1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95DDF-9E56-4BC9-A4F2-263D57EF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30A4-6D1E-4134-BD90-9608ADF3E03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91FAC-897C-4575-89C2-530E64FB7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6A384-6FC8-49F3-9012-07155431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2B6C-8DC7-4282-BA33-9AC3C310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7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5BF15-161A-4BA0-A88A-6543AF4B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C1424-D2D5-4548-B73D-9BE38909A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EA5E3-2C88-4A49-9AF2-C2DC0B0C1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30A4-6D1E-4134-BD90-9608ADF3E03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EF32F-8A56-48C1-8EF9-39B4EF3A1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DCEBA-AE68-4650-AC91-AAFAA7FA7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2B6C-8DC7-4282-BA33-9AC3C310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9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56CD60-FF81-421A-8C06-AC809C731D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68CDBE-9CF4-4862-B9AE-E5F9C3FFE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0BCE-CE9B-4DDB-9A8A-784AEB3A9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30A4-6D1E-4134-BD90-9608ADF3E03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F1802-75FB-4923-8CB7-7407C94C3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4DCA0-43B6-46EC-ACBC-4BD48F33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2B6C-8DC7-4282-BA33-9AC3C310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29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95701" y="3141663"/>
            <a:ext cx="7871884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vi-VN" noProof="0"/>
              <a:t>Bấm &amp; sửa kiểu tiêu đề</a:t>
            </a:r>
            <a:endParaRPr 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95701" y="3813176"/>
            <a:ext cx="7871884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vi-VN" noProof="0"/>
              <a:t>Bấm &amp; sửa kiểu phụ đề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17536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93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3399877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719667" y="1844675"/>
            <a:ext cx="484293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765800" y="1844675"/>
            <a:ext cx="484293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60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42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24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014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230586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85F14-A7BF-418A-8D6A-F8EDAFDF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B20DC-691A-4129-A289-D054BA4C8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08134-98AB-42EE-A454-C09BBF29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30A4-6D1E-4134-BD90-9608ADF3E03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71E61-3947-483A-963C-B202293E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20436-A3D8-4498-9BE5-6E031D2AD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2B6C-8DC7-4282-BA33-9AC3C310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22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noProof="0"/>
              <a:t>Bấm biểu tượng để thêm hình ảnh</a:t>
            </a:r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1298827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70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113184" y="1268413"/>
            <a:ext cx="2495549" cy="5472112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24418" y="1268413"/>
            <a:ext cx="7285567" cy="5472112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49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09600" y="1657350"/>
            <a:ext cx="10058400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vi-VN" noProof="0"/>
              <a:t>Bấm &amp; sửa kiểu tiêu đề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711200" y="2667000"/>
            <a:ext cx="69088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vi-VN" noProof="0"/>
              <a:t>Bấm &amp; sửa kiểu phụ đề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8C45-02B5-4777-9F09-B5C77EDC35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609600" y="6477000"/>
            <a:ext cx="2844800" cy="1714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781F327-9B1D-4E86-89E1-2CA5037BF1B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8737600" y="6477000"/>
            <a:ext cx="2844800" cy="171450"/>
          </a:xfrm>
        </p:spPr>
        <p:txBody>
          <a:bodyPr/>
          <a:lstStyle>
            <a:lvl1pPr algn="r">
              <a:defRPr/>
            </a:lvl1pPr>
          </a:lstStyle>
          <a:p>
            <a:fld id="{79E15887-80F2-441A-8328-37D82B18B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200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>
            <a:extLst>
              <a:ext uri="{FF2B5EF4-FFF2-40B4-BE49-F238E27FC236}">
                <a16:creationId xmlns:a16="http://schemas.microsoft.com/office/drawing/2014/main" id="{1F6089CB-B7C0-4AF0-A3EB-59DE6F403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Số hiệu Bản chiếu 5">
            <a:extLst>
              <a:ext uri="{FF2B5EF4-FFF2-40B4-BE49-F238E27FC236}">
                <a16:creationId xmlns:a16="http://schemas.microsoft.com/office/drawing/2014/main" id="{46951BB6-7776-4DF5-8007-61539137C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C64FAA-DF14-49D5-83B6-DA80E6451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804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>
            <a:extLst>
              <a:ext uri="{FF2B5EF4-FFF2-40B4-BE49-F238E27FC236}">
                <a16:creationId xmlns:a16="http://schemas.microsoft.com/office/drawing/2014/main" id="{3202A92B-13AC-4479-AD46-0C18E2395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Số hiệu Bản chiếu 5">
            <a:extLst>
              <a:ext uri="{FF2B5EF4-FFF2-40B4-BE49-F238E27FC236}">
                <a16:creationId xmlns:a16="http://schemas.microsoft.com/office/drawing/2014/main" id="{AFB86A0C-CCC6-49FB-AEE6-9ABA3C3024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E2B9BE-FA54-446A-B41F-F8ED2A9AC5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1076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ày tháng 4">
            <a:extLst>
              <a:ext uri="{FF2B5EF4-FFF2-40B4-BE49-F238E27FC236}">
                <a16:creationId xmlns:a16="http://schemas.microsoft.com/office/drawing/2014/main" id="{0D2ACE5A-2E82-4466-9B53-46C32C9BA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6">
            <a:extLst>
              <a:ext uri="{FF2B5EF4-FFF2-40B4-BE49-F238E27FC236}">
                <a16:creationId xmlns:a16="http://schemas.microsoft.com/office/drawing/2014/main" id="{D3825FAA-1EAA-4AD6-AED9-50F66EADD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3FCB04-0BD6-4C91-9D73-EB869A0DF5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171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ày tháng 6">
            <a:extLst>
              <a:ext uri="{FF2B5EF4-FFF2-40B4-BE49-F238E27FC236}">
                <a16:creationId xmlns:a16="http://schemas.microsoft.com/office/drawing/2014/main" id="{8E151F83-4513-48D2-8F4D-03FEA5121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hỗ dành sẵn cho Số hiệu Bản chiếu 8">
            <a:extLst>
              <a:ext uri="{FF2B5EF4-FFF2-40B4-BE49-F238E27FC236}">
                <a16:creationId xmlns:a16="http://schemas.microsoft.com/office/drawing/2014/main" id="{D8EE9B53-A15A-45DE-A21B-395B005115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B9C9E5-7A75-43E4-A91B-33631D9F49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706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>
            <a:extLst>
              <a:ext uri="{FF2B5EF4-FFF2-40B4-BE49-F238E27FC236}">
                <a16:creationId xmlns:a16="http://schemas.microsoft.com/office/drawing/2014/main" id="{9743CB5C-D8FA-4744-81B8-A89D9E542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4">
            <a:extLst>
              <a:ext uri="{FF2B5EF4-FFF2-40B4-BE49-F238E27FC236}">
                <a16:creationId xmlns:a16="http://schemas.microsoft.com/office/drawing/2014/main" id="{810B24CB-9276-4A8F-9D1E-525326F78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31F886-9896-4FD1-8270-82D40A933D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645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>
            <a:extLst>
              <a:ext uri="{FF2B5EF4-FFF2-40B4-BE49-F238E27FC236}">
                <a16:creationId xmlns:a16="http://schemas.microsoft.com/office/drawing/2014/main" id="{3929064D-B546-4E55-8595-A97AC1184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Số hiệu Bản chiếu 3">
            <a:extLst>
              <a:ext uri="{FF2B5EF4-FFF2-40B4-BE49-F238E27FC236}">
                <a16:creationId xmlns:a16="http://schemas.microsoft.com/office/drawing/2014/main" id="{9C3EBAC5-4771-458A-832B-F8E233497B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F3FD73-DC7E-45EA-AE04-EC6511603C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39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4E75E-3F61-40AA-B77C-5CCD2E792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59E87-6F9B-46A4-B4AE-26D188FCA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0A527-D5C0-4D3A-96F3-BEF1BF2A8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30A4-6D1E-4134-BD90-9608ADF3E03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A426D-AF6B-483E-B406-8369BC04E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F68F4-7490-4689-941D-C7BB4A5F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2B6C-8DC7-4282-BA33-9AC3C310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24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>
            <a:extLst>
              <a:ext uri="{FF2B5EF4-FFF2-40B4-BE49-F238E27FC236}">
                <a16:creationId xmlns:a16="http://schemas.microsoft.com/office/drawing/2014/main" id="{190F434F-5641-452A-B315-1B3404DDF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6">
            <a:extLst>
              <a:ext uri="{FF2B5EF4-FFF2-40B4-BE49-F238E27FC236}">
                <a16:creationId xmlns:a16="http://schemas.microsoft.com/office/drawing/2014/main" id="{1C6827A0-0382-4CA7-839E-47A764C90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06DD3C-E436-4777-9386-8CC3F89464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041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noProof="0"/>
              <a:t>Bấm biểu tượng để thêm hình ảnh</a:t>
            </a:r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>
            <a:extLst>
              <a:ext uri="{FF2B5EF4-FFF2-40B4-BE49-F238E27FC236}">
                <a16:creationId xmlns:a16="http://schemas.microsoft.com/office/drawing/2014/main" id="{C8C670B0-AD9A-4EC3-9010-B30A5B15B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6">
            <a:extLst>
              <a:ext uri="{FF2B5EF4-FFF2-40B4-BE49-F238E27FC236}">
                <a16:creationId xmlns:a16="http://schemas.microsoft.com/office/drawing/2014/main" id="{D206BAC9-6D24-4A17-B02D-0B10AA599A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453DF8-0553-4705-85EB-382374CF83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120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>
            <a:extLst>
              <a:ext uri="{FF2B5EF4-FFF2-40B4-BE49-F238E27FC236}">
                <a16:creationId xmlns:a16="http://schemas.microsoft.com/office/drawing/2014/main" id="{174CF858-3DE1-4618-8328-7F7EC702E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Số hiệu Bản chiếu 5">
            <a:extLst>
              <a:ext uri="{FF2B5EF4-FFF2-40B4-BE49-F238E27FC236}">
                <a16:creationId xmlns:a16="http://schemas.microsoft.com/office/drawing/2014/main" id="{6D5A5151-1ACE-4CEE-BD61-8DA0B519F7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C56CD6-EC22-4039-99B9-87EC4D470A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270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64600" y="457200"/>
            <a:ext cx="2717800" cy="5943600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711200" y="457200"/>
            <a:ext cx="7950200" cy="5943600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>
            <a:extLst>
              <a:ext uri="{FF2B5EF4-FFF2-40B4-BE49-F238E27FC236}">
                <a16:creationId xmlns:a16="http://schemas.microsoft.com/office/drawing/2014/main" id="{3340CA12-60DE-4683-B40D-8E97040B0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Số hiệu Bản chiếu 5">
            <a:extLst>
              <a:ext uri="{FF2B5EF4-FFF2-40B4-BE49-F238E27FC236}">
                <a16:creationId xmlns:a16="http://schemas.microsoft.com/office/drawing/2014/main" id="{07E7A1A9-BFB6-45AD-B828-4B178957DA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DCB695-7B7E-43DE-9585-7149D74E74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96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37E2-2A30-43B3-A706-83524C2F2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605E6-67B2-4C1D-88A0-9C04432A3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48C36-56F5-4564-A822-40F93FA1D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D86FE-5F28-4FD1-9A5A-064DAB5F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30A4-6D1E-4134-BD90-9608ADF3E03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5F980-0BD6-4806-A702-9FB8F9B5A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41915-F6F9-49E4-90D8-A2601A94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2B6C-8DC7-4282-BA33-9AC3C310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1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1A455-B42B-4F11-BEF0-FC143A0F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F799D-417F-4BA7-BA87-3DDC01355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1BD76-AEC0-4261-91F5-F423EF4CC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C9FB93-6084-48C7-9C4D-342A8F33F8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90541C-8277-4D9D-928A-27BA70A16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B1BC04-9BAB-4FFA-B5E4-897261568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30A4-6D1E-4134-BD90-9608ADF3E03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92CAB9-2FCD-450B-85EC-21D1CEF62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2845D0-E0E3-40C2-BF36-67D9E6DC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2B6C-8DC7-4282-BA33-9AC3C310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7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E0E45-EB94-4D0D-8F97-944C4DAF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5135E1-6423-4690-A9E6-DB94D342F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30A4-6D1E-4134-BD90-9608ADF3E03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69E83-015C-448D-AD6C-D40053EA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DA12D-97E5-4DE7-9981-1AFE4FCF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2B6C-8DC7-4282-BA33-9AC3C310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120BA0-3323-43F7-A569-7D103E2B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30A4-6D1E-4134-BD90-9608ADF3E03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69A956-3A1A-4F9E-BE71-17EB9748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1973C-6004-46DD-A54B-4F0C29B25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2B6C-8DC7-4282-BA33-9AC3C310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2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7C05-D604-4AFF-8337-412010C63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1BDB0-52A6-4C26-8C5A-C698E5A79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A6EB2-6706-4FD5-B3FC-BA5A04AB9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62201-E89A-4A6E-BF46-17E1CCE87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30A4-6D1E-4134-BD90-9608ADF3E03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25639-CBFE-43C1-A3F1-95742071F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3CF36-0BD7-4249-BF9B-7BC40EC2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2B6C-8DC7-4282-BA33-9AC3C310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1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D7C9A-38EA-49E6-B9DC-F5D91E29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DA94B9-A87B-420F-B76B-E33CC51EC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C367E-158E-4DB2-BEE0-2E531FF7D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7286A-E227-495C-881B-86467F4C1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30A4-6D1E-4134-BD90-9608ADF3E03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39BEF-6F1D-4216-90E4-A472D85D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73505-78D9-4BE1-A217-B10B28CC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2B6C-8DC7-4282-BA33-9AC3C310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6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C556FE-DC96-491C-909F-A67306900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D6BBE-2582-45AD-9B77-98540AC4C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5D003-CB1F-41BF-B82D-5501B1BFE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630A4-6D1E-4134-BD90-9608ADF3E03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3819F-563E-4BA1-9E69-A12660F4D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153A3-0B7C-45D2-9466-2CC5D9EB5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A2B6C-8DC7-4282-BA33-9AC3C310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9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1DAF219-0C36-49F1-84FD-7B0C2C1F8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1268413"/>
            <a:ext cx="988906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ru-RU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167DB84-6CF7-41E2-B1A9-6AD558A69C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844675"/>
            <a:ext cx="988906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4029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9E61706-ACE7-48E4-93E6-DE49218D7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711200" y="457200"/>
            <a:ext cx="975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0870D83-30DF-4F96-9730-DD022DE21F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77001"/>
            <a:ext cx="162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99D3014-A4B4-44AA-AF66-B3B9A92D41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35200" y="6477001"/>
            <a:ext cx="172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9B2D5259-8200-48BF-B717-3209CDD2CA9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DAB4A065-8584-4962-983A-7DC950B0A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219200"/>
            <a:ext cx="10871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grpSp>
        <p:nvGrpSpPr>
          <p:cNvPr id="2054" name="Group 32">
            <a:extLst>
              <a:ext uri="{FF2B5EF4-FFF2-40B4-BE49-F238E27FC236}">
                <a16:creationId xmlns:a16="http://schemas.microsoft.com/office/drawing/2014/main" id="{A210B801-072F-4549-88F1-948CE9209F60}"/>
              </a:ext>
            </a:extLst>
          </p:cNvPr>
          <p:cNvGrpSpPr>
            <a:grpSpLocks/>
          </p:cNvGrpSpPr>
          <p:nvPr/>
        </p:nvGrpSpPr>
        <p:grpSpPr bwMode="auto">
          <a:xfrm>
            <a:off x="203200" y="838200"/>
            <a:ext cx="10871200" cy="76200"/>
            <a:chOff x="0" y="528"/>
            <a:chExt cx="5232" cy="48"/>
          </a:xfrm>
        </p:grpSpPr>
        <p:sp>
          <p:nvSpPr>
            <p:cNvPr id="2055" name="Line 29">
              <a:extLst>
                <a:ext uri="{FF2B5EF4-FFF2-40B4-BE49-F238E27FC236}">
                  <a16:creationId xmlns:a16="http://schemas.microsoft.com/office/drawing/2014/main" id="{7C671657-B881-4E18-96C3-0436E324686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76"/>
              <a:ext cx="523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56" name="Line 31">
              <a:extLst>
                <a:ext uri="{FF2B5EF4-FFF2-40B4-BE49-F238E27FC236}">
                  <a16:creationId xmlns:a16="http://schemas.microsoft.com/office/drawing/2014/main" id="{1CAEAE58-628D-4008-B8C3-0CAAE1D9490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136" y="528"/>
              <a:ext cx="96" cy="4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6382496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thiet-ke-web-day-truc-tuyen-can-nhung-tinh-nang-gi-mona-media?published=t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AA4BEE8-B94F-4B6B-98EA-0A13E0E38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17C6F8-C185-40FE-BA77-87DDAF5781F2}"/>
              </a:ext>
            </a:extLst>
          </p:cNvPr>
          <p:cNvSpPr txBox="1"/>
          <p:nvPr/>
        </p:nvSpPr>
        <p:spPr>
          <a:xfrm>
            <a:off x="0" y="1391391"/>
            <a:ext cx="11873345" cy="2037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</a:t>
            </a:r>
          </a:p>
          <a:p>
            <a:pPr algn="ctr">
              <a:lnSpc>
                <a:spcPct val="125000"/>
              </a:lnSpc>
            </a:pPr>
            <a:r>
              <a:rPr lang="vi-VN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5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5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67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3F6A873-4BC4-4504-B341-D85B557CF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BC93D3-CBC3-4840-B631-9B1FD5F75C20}"/>
              </a:ext>
            </a:extLst>
          </p:cNvPr>
          <p:cNvSpPr txBox="1"/>
          <p:nvPr/>
        </p:nvSpPr>
        <p:spPr>
          <a:xfrm>
            <a:off x="0" y="50180"/>
            <a:ext cx="4346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Học trực tuyến là gì?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45BCCE-1F5C-4302-9D11-141E30258DC5}"/>
              </a:ext>
            </a:extLst>
          </p:cNvPr>
          <p:cNvSpPr/>
          <p:nvPr/>
        </p:nvSpPr>
        <p:spPr>
          <a:xfrm>
            <a:off x="185531" y="573400"/>
            <a:ext cx="5565912" cy="341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600" dirty="0">
                <a:solidFill>
                  <a:srgbClr val="000000"/>
                </a:solidFill>
                <a:latin typeface="+mj-lt"/>
              </a:rPr>
              <a:t>	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P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+mj-lt"/>
              </a:rPr>
              <a:t>hương thức sử dụng các tài liệu, nội dung học tập dựa trên các công cụ điện tử hiện đại như: điện thoại, máy tính thông qua mạng internet. Trong đó, nội dung tài liệu học tập có thể được cập nhật từ các </a:t>
            </a:r>
            <a:r>
              <a:rPr lang="vi-VN" sz="2600" b="1" i="0" u="sng" dirty="0">
                <a:solidFill>
                  <a:srgbClr val="000000"/>
                </a:solidFill>
                <a:effectLst/>
                <a:latin typeface="+mj-lt"/>
                <a:hlinkClick r:id="rId3"/>
              </a:rPr>
              <a:t>website trường học trực tuyến 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+mj-lt"/>
              </a:rPr>
              <a:t>và các ứng dụng di động khác</a:t>
            </a:r>
            <a:endParaRPr lang="en-US" sz="26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6DC2FD-FD7F-40F1-B266-52C575C1925F}"/>
              </a:ext>
            </a:extLst>
          </p:cNvPr>
          <p:cNvSpPr/>
          <p:nvPr/>
        </p:nvSpPr>
        <p:spPr>
          <a:xfrm>
            <a:off x="0" y="4042193"/>
            <a:ext cx="12192000" cy="2458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600" b="1" i="0" dirty="0">
                <a:solidFill>
                  <a:srgbClr val="000000"/>
                </a:solidFill>
                <a:effectLst/>
                <a:latin typeface="+mj-lt"/>
              </a:rPr>
              <a:t>	Khóa học qua mạng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+mj-lt"/>
              </a:rPr>
              <a:t> đầu tiên được đưa ra vào năm </a:t>
            </a:r>
            <a:r>
              <a:rPr lang="vi-VN" sz="2600" b="1" i="0" dirty="0">
                <a:solidFill>
                  <a:srgbClr val="FF0000"/>
                </a:solidFill>
                <a:effectLst/>
                <a:latin typeface="+mj-lt"/>
              </a:rPr>
              <a:t>1986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+mj-lt"/>
              </a:rPr>
              <a:t> bởi trường Đại học John F. Kennedy ở California – Hoa Kỳ. Cho đến ngày nay, tại Mỹ đã có tổng số </a:t>
            </a:r>
            <a:r>
              <a:rPr lang="vi-VN" sz="2600" b="1" i="0" dirty="0">
                <a:solidFill>
                  <a:srgbClr val="FF0000"/>
                </a:solidFill>
                <a:effectLst/>
                <a:latin typeface="+mj-lt"/>
              </a:rPr>
              <a:t>21 triệu 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+mj-lt"/>
              </a:rPr>
              <a:t>đăng ký học tập qua </a:t>
            </a:r>
            <a:r>
              <a:rPr lang="vi-VN" sz="2600" b="1" i="0" dirty="0">
                <a:solidFill>
                  <a:srgbClr val="000000"/>
                </a:solidFill>
                <a:effectLst/>
                <a:latin typeface="+mj-lt"/>
              </a:rPr>
              <a:t>website học online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+mj-lt"/>
              </a:rPr>
              <a:t>. Theo một nghiên cứu của tổ chức Babson Survey Research Group cho thấy vào năm 2013 tại Mỹ đã có trên 7 triệu sinh viên đăng ký tham gia </a:t>
            </a:r>
            <a:r>
              <a:rPr lang="vi-VN" sz="2600" b="1" i="0" dirty="0">
                <a:solidFill>
                  <a:srgbClr val="000000"/>
                </a:solidFill>
                <a:effectLst/>
                <a:latin typeface="+mj-lt"/>
              </a:rPr>
              <a:t>lớp học online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975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">
            <a:extLst>
              <a:ext uri="{FF2B5EF4-FFF2-40B4-BE49-F238E27FC236}">
                <a16:creationId xmlns:a16="http://schemas.microsoft.com/office/drawing/2014/main" id="{3244A4FD-24FF-4F37-9BF7-462468B094ED}"/>
              </a:ext>
            </a:extLst>
          </p:cNvPr>
          <p:cNvGrpSpPr>
            <a:grpSpLocks/>
          </p:cNvGrpSpPr>
          <p:nvPr/>
        </p:nvGrpSpPr>
        <p:grpSpPr bwMode="auto">
          <a:xfrm>
            <a:off x="3685141" y="1600477"/>
            <a:ext cx="7473189" cy="978567"/>
            <a:chOff x="912" y="1008"/>
            <a:chExt cx="3984" cy="912"/>
          </a:xfrm>
        </p:grpSpPr>
        <p:sp>
          <p:nvSpPr>
            <p:cNvPr id="7186" name="AutoShape 4">
              <a:extLst>
                <a:ext uri="{FF2B5EF4-FFF2-40B4-BE49-F238E27FC236}">
                  <a16:creationId xmlns:a16="http://schemas.microsoft.com/office/drawing/2014/main" id="{527DA299-0176-4AAD-8012-CB52148BF0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solidFill>
              <a:srgbClr val="FFC0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grpSp>
          <p:nvGrpSpPr>
            <p:cNvPr id="7187" name="Group 5">
              <a:extLst>
                <a:ext uri="{FF2B5EF4-FFF2-40B4-BE49-F238E27FC236}">
                  <a16:creationId xmlns:a16="http://schemas.microsoft.com/office/drawing/2014/main" id="{39BBEED0-40B2-4B6F-BEDA-2154F57E19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9" y="1092"/>
              <a:ext cx="768" cy="746"/>
              <a:chOff x="999" y="1092"/>
              <a:chExt cx="768" cy="746"/>
            </a:xfrm>
          </p:grpSpPr>
          <p:sp>
            <p:nvSpPr>
              <p:cNvPr id="51" name="AutoShape 6">
                <a:extLst>
                  <a:ext uri="{FF2B5EF4-FFF2-40B4-BE49-F238E27FC236}">
                    <a16:creationId xmlns:a16="http://schemas.microsoft.com/office/drawing/2014/main" id="{B8FA7225-CB22-4596-A5D6-9C90FE6ABE3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2" name="Freeform 7">
                <a:extLst>
                  <a:ext uri="{FF2B5EF4-FFF2-40B4-BE49-F238E27FC236}">
                    <a16:creationId xmlns:a16="http://schemas.microsoft.com/office/drawing/2014/main" id="{4FE10BC4-DD9F-474B-A866-45D332E7A9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47" y="1139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3" name="Text Box 8">
                <a:extLst>
                  <a:ext uri="{FF2B5EF4-FFF2-40B4-BE49-F238E27FC236}">
                    <a16:creationId xmlns:a16="http://schemas.microsoft.com/office/drawing/2014/main" id="{7DB97C7B-8749-4C2E-ADA9-1E859B4D7B3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271" y="1295"/>
                <a:ext cx="205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1</a:t>
                </a:r>
              </a:p>
            </p:txBody>
          </p:sp>
        </p:grpSp>
        <p:sp>
          <p:nvSpPr>
            <p:cNvPr id="7188" name="Text Box 9">
              <a:extLst>
                <a:ext uri="{FF2B5EF4-FFF2-40B4-BE49-F238E27FC236}">
                  <a16:creationId xmlns:a16="http://schemas.microsoft.com/office/drawing/2014/main" id="{2D14BC99-44B0-430C-8103-52AC8359BB1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67" y="1229"/>
              <a:ext cx="2928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sz="2800" b="0" dirty="0">
                  <a:latin typeface="arial" panose="020B0604020202020204" pitchFamily="34" charset="0"/>
                </a:rPr>
                <a:t>Đường truyền internet ổn định</a:t>
              </a:r>
              <a:endParaRPr lang="en-US" altLang="en-US" sz="2800" i="1" dirty="0"/>
            </a:p>
          </p:txBody>
        </p:sp>
      </p:grpSp>
      <p:grpSp>
        <p:nvGrpSpPr>
          <p:cNvPr id="7171" name="Group 10">
            <a:extLst>
              <a:ext uri="{FF2B5EF4-FFF2-40B4-BE49-F238E27FC236}">
                <a16:creationId xmlns:a16="http://schemas.microsoft.com/office/drawing/2014/main" id="{1B17AA95-BC25-4176-AA0A-E369C1C2BCA1}"/>
              </a:ext>
            </a:extLst>
          </p:cNvPr>
          <p:cNvGrpSpPr>
            <a:grpSpLocks/>
          </p:cNvGrpSpPr>
          <p:nvPr/>
        </p:nvGrpSpPr>
        <p:grpSpPr bwMode="auto">
          <a:xfrm>
            <a:off x="3732867" y="2898023"/>
            <a:ext cx="7473189" cy="978567"/>
            <a:chOff x="912" y="2016"/>
            <a:chExt cx="3984" cy="912"/>
          </a:xfrm>
        </p:grpSpPr>
        <p:sp>
          <p:nvSpPr>
            <p:cNvPr id="7180" name="AutoShape 11">
              <a:extLst>
                <a:ext uri="{FF2B5EF4-FFF2-40B4-BE49-F238E27FC236}">
                  <a16:creationId xmlns:a16="http://schemas.microsoft.com/office/drawing/2014/main" id="{F03E5D21-2E41-4CE1-810E-3EB68ACF629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solidFill>
              <a:schemeClr val="accent3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grpSp>
          <p:nvGrpSpPr>
            <p:cNvPr id="7181" name="Group 12">
              <a:extLst>
                <a:ext uri="{FF2B5EF4-FFF2-40B4-BE49-F238E27FC236}">
                  <a16:creationId xmlns:a16="http://schemas.microsoft.com/office/drawing/2014/main" id="{8FCECED0-52A1-4528-BE3F-56728A3A66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9" y="2100"/>
              <a:ext cx="768" cy="746"/>
              <a:chOff x="999" y="2100"/>
              <a:chExt cx="768" cy="746"/>
            </a:xfrm>
          </p:grpSpPr>
          <p:sp>
            <p:nvSpPr>
              <p:cNvPr id="58" name="AutoShape 13">
                <a:extLst>
                  <a:ext uri="{FF2B5EF4-FFF2-40B4-BE49-F238E27FC236}">
                    <a16:creationId xmlns:a16="http://schemas.microsoft.com/office/drawing/2014/main" id="{A7FC72D3-C758-4EC9-979B-68387348C2D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9" name="Freeform 14">
                <a:extLst>
                  <a:ext uri="{FF2B5EF4-FFF2-40B4-BE49-F238E27FC236}">
                    <a16:creationId xmlns:a16="http://schemas.microsoft.com/office/drawing/2014/main" id="{6C8EF0E1-DD4D-401E-8A73-51AFEB7DE76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47" y="2147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0" name="Text Box 15">
                <a:extLst>
                  <a:ext uri="{FF2B5EF4-FFF2-40B4-BE49-F238E27FC236}">
                    <a16:creationId xmlns:a16="http://schemas.microsoft.com/office/drawing/2014/main" id="{E3067A61-6924-4A78-B43F-F1E5759321C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271" y="2304"/>
                <a:ext cx="205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2</a:t>
                </a:r>
              </a:p>
            </p:txBody>
          </p:sp>
        </p:grpSp>
        <p:sp>
          <p:nvSpPr>
            <p:cNvPr id="57" name="Text Box 16">
              <a:extLst>
                <a:ext uri="{FF2B5EF4-FFF2-40B4-BE49-F238E27FC236}">
                  <a16:creationId xmlns:a16="http://schemas.microsoft.com/office/drawing/2014/main" id="{7C6B40A0-B496-460D-B1F2-E9932C19517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91" y="2228"/>
              <a:ext cx="2928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dirty="0" err="1">
                  <a:latin typeface="arial" panose="020B0604020202020204" pitchFamily="34" charset="0"/>
                </a:rPr>
                <a:t>Tạo</a:t>
              </a:r>
              <a:r>
                <a:rPr lang="en-US" sz="2800" dirty="0">
                  <a:latin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</a:rPr>
                <a:t>không</a:t>
              </a:r>
              <a:r>
                <a:rPr lang="en-US" sz="2800" dirty="0">
                  <a:latin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</a:rPr>
                <a:t>gian</a:t>
              </a:r>
              <a:r>
                <a:rPr lang="en-US" sz="2800" dirty="0">
                  <a:latin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</a:rPr>
                <a:t>yên</a:t>
              </a:r>
              <a:r>
                <a:rPr lang="en-US" sz="2800" dirty="0">
                  <a:latin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</a:rPr>
                <a:t>tĩnh</a:t>
              </a:r>
              <a:r>
                <a:rPr lang="en-US" sz="2800" dirty="0">
                  <a:latin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</a:rPr>
                <a:t>khi</a:t>
              </a:r>
              <a:r>
                <a:rPr lang="en-US" sz="2800" dirty="0">
                  <a:latin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</a:rPr>
                <a:t>học</a:t>
              </a:r>
              <a:endParaRPr lang="en-US" sz="2800" b="1" i="1" dirty="0">
                <a:latin typeface="Arial" charset="0"/>
              </a:endParaRPr>
            </a:p>
          </p:txBody>
        </p:sp>
      </p:grpSp>
      <p:grpSp>
        <p:nvGrpSpPr>
          <p:cNvPr id="7172" name="Group 17">
            <a:extLst>
              <a:ext uri="{FF2B5EF4-FFF2-40B4-BE49-F238E27FC236}">
                <a16:creationId xmlns:a16="http://schemas.microsoft.com/office/drawing/2014/main" id="{F7B4C4FD-164C-4AA5-B27B-DF9674DCD3D2}"/>
              </a:ext>
            </a:extLst>
          </p:cNvPr>
          <p:cNvGrpSpPr>
            <a:grpSpLocks/>
          </p:cNvGrpSpPr>
          <p:nvPr/>
        </p:nvGrpSpPr>
        <p:grpSpPr bwMode="auto">
          <a:xfrm>
            <a:off x="3732867" y="4224434"/>
            <a:ext cx="7771800" cy="978567"/>
            <a:chOff x="912" y="3036"/>
            <a:chExt cx="4071" cy="912"/>
          </a:xfrm>
        </p:grpSpPr>
        <p:sp>
          <p:nvSpPr>
            <p:cNvPr id="7174" name="AutoShape 18">
              <a:extLst>
                <a:ext uri="{FF2B5EF4-FFF2-40B4-BE49-F238E27FC236}">
                  <a16:creationId xmlns:a16="http://schemas.microsoft.com/office/drawing/2014/main" id="{0F4A9C8A-274A-4A91-8D1F-4F4E23AAEE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solidFill>
              <a:srgbClr val="00B0F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grpSp>
          <p:nvGrpSpPr>
            <p:cNvPr id="7175" name="Group 19">
              <a:extLst>
                <a:ext uri="{FF2B5EF4-FFF2-40B4-BE49-F238E27FC236}">
                  <a16:creationId xmlns:a16="http://schemas.microsoft.com/office/drawing/2014/main" id="{B9CD6E38-088B-43C4-A7FF-81E18D53CE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9" y="3120"/>
              <a:ext cx="768" cy="746"/>
              <a:chOff x="999" y="3120"/>
              <a:chExt cx="768" cy="746"/>
            </a:xfrm>
          </p:grpSpPr>
          <p:sp>
            <p:nvSpPr>
              <p:cNvPr id="65" name="AutoShape 20">
                <a:extLst>
                  <a:ext uri="{FF2B5EF4-FFF2-40B4-BE49-F238E27FC236}">
                    <a16:creationId xmlns:a16="http://schemas.microsoft.com/office/drawing/2014/main" id="{1B5FDA7C-8262-4986-8DE5-C58D7FADD10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6" name="Freeform 21">
                <a:extLst>
                  <a:ext uri="{FF2B5EF4-FFF2-40B4-BE49-F238E27FC236}">
                    <a16:creationId xmlns:a16="http://schemas.microsoft.com/office/drawing/2014/main" id="{09E0E03A-9C8A-47DB-B59A-113F6580222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47" y="3167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7" name="Text Box 22">
                <a:extLst>
                  <a:ext uri="{FF2B5EF4-FFF2-40B4-BE49-F238E27FC236}">
                    <a16:creationId xmlns:a16="http://schemas.microsoft.com/office/drawing/2014/main" id="{635A73ED-B896-43E6-A867-72FE51A5431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273" y="3324"/>
                <a:ext cx="202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3</a:t>
                </a:r>
              </a:p>
            </p:txBody>
          </p:sp>
        </p:grpSp>
        <p:sp>
          <p:nvSpPr>
            <p:cNvPr id="64" name="Text Box 23">
              <a:extLst>
                <a:ext uri="{FF2B5EF4-FFF2-40B4-BE49-F238E27FC236}">
                  <a16:creationId xmlns:a16="http://schemas.microsoft.com/office/drawing/2014/main" id="{FCB448CE-F2C9-4255-BECC-DFE2F72ECA8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74" y="3296"/>
              <a:ext cx="3109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dirty="0" err="1">
                  <a:latin typeface="arial" panose="020B0604020202020204" pitchFamily="34" charset="0"/>
                </a:rPr>
                <a:t>Xây</a:t>
              </a:r>
              <a:r>
                <a:rPr lang="en-US" sz="2800" dirty="0">
                  <a:latin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</a:rPr>
                <a:t>dựng</a:t>
              </a:r>
              <a:r>
                <a:rPr lang="en-US" sz="2800" dirty="0">
                  <a:latin typeface="arial" panose="020B0604020202020204" pitchFamily="34" charset="0"/>
                </a:rPr>
                <a:t> m</a:t>
              </a:r>
              <a:r>
                <a:rPr lang="vi-VN" sz="2800" dirty="0">
                  <a:latin typeface="arial" panose="020B0604020202020204" pitchFamily="34" charset="0"/>
                </a:rPr>
                <a:t>ục tiêu học tập rõ ràng</a:t>
              </a:r>
              <a:endParaRPr lang="en-US" sz="2800" b="1" i="1" dirty="0">
                <a:latin typeface="Arial" charset="0"/>
              </a:endParaRPr>
            </a:p>
          </p:txBody>
        </p:sp>
      </p:grpSp>
      <p:grpSp>
        <p:nvGrpSpPr>
          <p:cNvPr id="24" name="Group 17">
            <a:extLst>
              <a:ext uri="{FF2B5EF4-FFF2-40B4-BE49-F238E27FC236}">
                <a16:creationId xmlns:a16="http://schemas.microsoft.com/office/drawing/2014/main" id="{5BB6574B-E71E-4359-85F1-379EA8C9CD2B}"/>
              </a:ext>
            </a:extLst>
          </p:cNvPr>
          <p:cNvGrpSpPr>
            <a:grpSpLocks/>
          </p:cNvGrpSpPr>
          <p:nvPr/>
        </p:nvGrpSpPr>
        <p:grpSpPr bwMode="auto">
          <a:xfrm>
            <a:off x="3848336" y="5562453"/>
            <a:ext cx="7605711" cy="978567"/>
            <a:chOff x="912" y="3036"/>
            <a:chExt cx="3984" cy="912"/>
          </a:xfrm>
        </p:grpSpPr>
        <p:sp>
          <p:nvSpPr>
            <p:cNvPr id="25" name="AutoShape 18">
              <a:extLst>
                <a:ext uri="{FF2B5EF4-FFF2-40B4-BE49-F238E27FC236}">
                  <a16:creationId xmlns:a16="http://schemas.microsoft.com/office/drawing/2014/main" id="{16FB6C57-D1A3-41CC-B3EE-26ED115EDF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grpSp>
          <p:nvGrpSpPr>
            <p:cNvPr id="26" name="Group 19">
              <a:extLst>
                <a:ext uri="{FF2B5EF4-FFF2-40B4-BE49-F238E27FC236}">
                  <a16:creationId xmlns:a16="http://schemas.microsoft.com/office/drawing/2014/main" id="{DBFBE2F2-2426-4115-AA71-0E4B2873DD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9" y="3120"/>
              <a:ext cx="768" cy="746"/>
              <a:chOff x="999" y="3120"/>
              <a:chExt cx="768" cy="746"/>
            </a:xfrm>
          </p:grpSpPr>
          <p:sp>
            <p:nvSpPr>
              <p:cNvPr id="28" name="AutoShape 20">
                <a:extLst>
                  <a:ext uri="{FF2B5EF4-FFF2-40B4-BE49-F238E27FC236}">
                    <a16:creationId xmlns:a16="http://schemas.microsoft.com/office/drawing/2014/main" id="{33DBE971-014C-4F39-B963-E56747A670D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9" name="Freeform 21">
                <a:extLst>
                  <a:ext uri="{FF2B5EF4-FFF2-40B4-BE49-F238E27FC236}">
                    <a16:creationId xmlns:a16="http://schemas.microsoft.com/office/drawing/2014/main" id="{66A48788-57CE-4A6A-91CE-266A7AB031D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47" y="3167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0" name="Text Box 22">
                <a:extLst>
                  <a:ext uri="{FF2B5EF4-FFF2-40B4-BE49-F238E27FC236}">
                    <a16:creationId xmlns:a16="http://schemas.microsoft.com/office/drawing/2014/main" id="{777AB04A-8AA1-4FBC-8B3E-182081F7A6E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274" y="3324"/>
                <a:ext cx="202" cy="4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4</a:t>
                </a:r>
                <a:endPara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63653526-C50C-4D0E-A8F7-A0648FB1710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73" y="3371"/>
              <a:ext cx="2928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vi-VN" sz="2800" dirty="0"/>
                <a:t>Lập kế hoạch học tập chi tiết</a:t>
              </a:r>
              <a:endParaRPr lang="en-US" sz="2800" b="1" i="1" dirty="0">
                <a:latin typeface="Arial" charset="0"/>
              </a:endParaRPr>
            </a:p>
          </p:txBody>
        </p:sp>
      </p:grpSp>
      <p:sp>
        <p:nvSpPr>
          <p:cNvPr id="32" name="Title 31">
            <a:extLst>
              <a:ext uri="{FF2B5EF4-FFF2-40B4-BE49-F238E27FC236}">
                <a16:creationId xmlns:a16="http://schemas.microsoft.com/office/drawing/2014/main" id="{E2491525-7FD7-4461-9D0A-ECEF508EF4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904" y="340272"/>
            <a:ext cx="8438823" cy="651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Phương pháp học trực tuyến hiệu quả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E3F6D60-3E87-42D3-AE84-27199A1FF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304800"/>
            <a:ext cx="9753600" cy="609600"/>
          </a:xfrm>
        </p:spPr>
        <p:txBody>
          <a:bodyPr/>
          <a:lstStyle/>
          <a:p>
            <a:pPr algn="ctr" eaLnBrk="1" hangingPunct="1"/>
            <a:r>
              <a:rPr lang="vi-VN" altLang="en-US" sz="4000" dirty="0"/>
              <a:t>LẬP KẾ HOẠCH HỌC TẬP CHI TIẾT</a:t>
            </a:r>
            <a:endParaRPr lang="en-US" altLang="en-US" sz="2400" dirty="0"/>
          </a:p>
        </p:txBody>
      </p:sp>
      <p:sp>
        <p:nvSpPr>
          <p:cNvPr id="65539" name="AutoShape 3">
            <a:extLst>
              <a:ext uri="{FF2B5EF4-FFF2-40B4-BE49-F238E27FC236}">
                <a16:creationId xmlns:a16="http://schemas.microsoft.com/office/drawing/2014/main" id="{BC1AE772-6F19-4DE3-831D-8531FDF2A4A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67001" y="1752601"/>
            <a:ext cx="3833813" cy="383381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5540" name="Oval 4">
            <a:extLst>
              <a:ext uri="{FF2B5EF4-FFF2-40B4-BE49-F238E27FC236}">
                <a16:creationId xmlns:a16="http://schemas.microsoft.com/office/drawing/2014/main" id="{691D33DD-0616-4979-88EC-D9F8A0C005F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71800" y="2057400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scene3d>
            <a:camera prst="orthographicFront"/>
            <a:lightRig rig="flat" dir="t">
              <a:rot lat="0" lon="0" rev="2400000"/>
            </a:lightRig>
          </a:scene3d>
          <a:sp3d prstMaterial="softEdge">
            <a:bevelT w="762000" h="9652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5541" name="AutoShape 5">
            <a:extLst>
              <a:ext uri="{FF2B5EF4-FFF2-40B4-BE49-F238E27FC236}">
                <a16:creationId xmlns:a16="http://schemas.microsoft.com/office/drawing/2014/main" id="{4EFC9596-0C2A-4FC6-9BFD-2429AC5179D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83012" y="1758748"/>
            <a:ext cx="5251379" cy="63792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kế hoạch trước</a:t>
            </a:r>
            <a:endParaRPr lang="en-US" sz="2800" b="1" dirty="0">
              <a:solidFill>
                <a:srgbClr val="0A20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2" name="AutoShape 6">
            <a:extLst>
              <a:ext uri="{FF2B5EF4-FFF2-40B4-BE49-F238E27FC236}">
                <a16:creationId xmlns:a16="http://schemas.microsoft.com/office/drawing/2014/main" id="{D13B7D7D-E050-42B0-A73E-FBDACE4D94AC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96042" y="2528854"/>
            <a:ext cx="5251379" cy="63792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 thời khóa biểu cụ thể</a:t>
            </a:r>
            <a:endParaRPr lang="en-US" sz="2800" b="1" dirty="0">
              <a:solidFill>
                <a:srgbClr val="0A20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3" name="AutoShape 7">
            <a:extLst>
              <a:ext uri="{FF2B5EF4-FFF2-40B4-BE49-F238E27FC236}">
                <a16:creationId xmlns:a16="http://schemas.microsoft.com/office/drawing/2014/main" id="{EB225C6B-B587-4AAF-AD60-1675BFB08F3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69800" y="3298960"/>
            <a:ext cx="5500565" cy="67835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danh sách việc cần làm</a:t>
            </a:r>
            <a:endParaRPr lang="en-US" sz="2800" b="1" dirty="0">
              <a:solidFill>
                <a:srgbClr val="0A20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5" name="AutoShape 9">
            <a:extLst>
              <a:ext uri="{FF2B5EF4-FFF2-40B4-BE49-F238E27FC236}">
                <a16:creationId xmlns:a16="http://schemas.microsoft.com/office/drawing/2014/main" id="{5797522C-7DCB-4302-8789-C60398CDEED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14799" y="4127500"/>
            <a:ext cx="6079636" cy="67835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giới hạn thời gian</a:t>
            </a:r>
            <a:endParaRPr lang="en-US" sz="2800" b="1" dirty="0">
              <a:solidFill>
                <a:srgbClr val="0A20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id="{D2919F52-4622-4DB4-96F7-5639EE4C134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024189" y="2927171"/>
            <a:ext cx="2992437" cy="12003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anose="020B0604020202020204" pitchFamily="34" charset="0"/>
              </a:rPr>
              <a:t>Bước quan trọng nhất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anose="020B0604020202020204" pitchFamily="34" charset="0"/>
            </a:endParaRPr>
          </a:p>
        </p:txBody>
      </p:sp>
      <p:sp>
        <p:nvSpPr>
          <p:cNvPr id="19" name="AutoShape 9">
            <a:extLst>
              <a:ext uri="{FF2B5EF4-FFF2-40B4-BE49-F238E27FC236}">
                <a16:creationId xmlns:a16="http://schemas.microsoft.com/office/drawing/2014/main" id="{63FBC12C-82B7-4D2C-9C49-1214C649F1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66243" y="4993711"/>
            <a:ext cx="6879983" cy="67835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đúng tiến độ học tập</a:t>
            </a:r>
            <a:endParaRPr lang="en-US" sz="2800" b="1" dirty="0">
              <a:solidFill>
                <a:srgbClr val="0A20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65541" grpId="0" animBg="1"/>
      <p:bldP spid="65542" grpId="0" animBg="1"/>
      <p:bldP spid="65543" grpId="0" animBg="1"/>
      <p:bldP spid="65545" grpId="0" animBg="1"/>
      <p:bldP spid="65546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0FEB57-0E76-4433-9816-6EED88DD8DDD}"/>
              </a:ext>
            </a:extLst>
          </p:cNvPr>
          <p:cNvSpPr/>
          <p:nvPr/>
        </p:nvSpPr>
        <p:spPr>
          <a:xfrm>
            <a:off x="268431" y="390390"/>
            <a:ext cx="44865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Góc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chia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sẻ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549F8B-5647-43F8-AAE1-C0054E55D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414" y="-1"/>
            <a:ext cx="6129586" cy="404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514586A-AB1E-4513-BEE7-75B8037D5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209"/>
            <a:ext cx="1756045" cy="21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025220-3B0B-4D30-803C-E6827153DC3B}"/>
              </a:ext>
            </a:extLst>
          </p:cNvPr>
          <p:cNvSpPr txBox="1"/>
          <p:nvPr/>
        </p:nvSpPr>
        <p:spPr>
          <a:xfrm>
            <a:off x="1365723" y="1602899"/>
            <a:ext cx="4696691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281BD75-854D-41CA-81D3-643026430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1" y="4201000"/>
            <a:ext cx="1768186" cy="235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F02F50-EE97-43BC-8762-3762A371F938}"/>
              </a:ext>
            </a:extLst>
          </p:cNvPr>
          <p:cNvSpPr txBox="1"/>
          <p:nvPr/>
        </p:nvSpPr>
        <p:spPr>
          <a:xfrm>
            <a:off x="1545029" y="4924497"/>
            <a:ext cx="1012666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1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db2004218d">
  <a:themeElements>
    <a:clrScheme name="217tgp_cube_dark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DD8739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DD873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280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template</vt:lpstr>
      <vt:lpstr>cdb2004218d</vt:lpstr>
      <vt:lpstr>PowerPoint Presentation</vt:lpstr>
      <vt:lpstr>PowerPoint Presentation</vt:lpstr>
      <vt:lpstr>II. Phương pháp học trực tuyến hiệu quả</vt:lpstr>
      <vt:lpstr>LẬP KẾ HOẠCH HỌC TẬP CHI TIẾT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25</cp:revision>
  <dcterms:created xsi:type="dcterms:W3CDTF">2020-04-10T02:43:42Z</dcterms:created>
  <dcterms:modified xsi:type="dcterms:W3CDTF">2020-04-10T11:03:33Z</dcterms:modified>
</cp:coreProperties>
</file>